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Nunito Semi Bold" panose="020B0604020202020204" charset="-52"/>
      <p:regular r:id="rId9"/>
    </p:embeddedFont>
    <p:embeddedFont>
      <p:font typeface="PT Sans" panose="020B0503020203020204" pitchFamily="34" charset="-52"/>
      <p:regular r:id="rId10"/>
      <p:bold r:id="rId11"/>
      <p:italic r:id="rId12"/>
      <p:boldItalic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42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SmartNotes: приложение для работы с конспектами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7126" y="638175"/>
            <a:ext cx="7276028" cy="681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Назначение и актуальность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11530" y="1876425"/>
            <a:ext cx="6220897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605593" y="1899642"/>
            <a:ext cx="3273385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Проблема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605593" y="2540556"/>
            <a:ext cx="6220897" cy="1483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850" dirty="0"/>
              <a:t>Традиционные конспекты часто хранятся в бумажном виде, занимают много места и неудобны для повторения и поиска информации. </a:t>
            </a:r>
            <a:r>
              <a:rPr lang="ru-RU" sz="1850" dirty="0">
                <a:latin typeface="PT Sans" panose="020B0503020203020204" pitchFamily="34" charset="-52"/>
              </a:rPr>
              <a:t>Ручная</a:t>
            </a:r>
            <a:r>
              <a:rPr lang="ru-RU" sz="1850" dirty="0"/>
              <a:t> систематизация и переписывание материалов требуют значительных временных затрат.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05593" y="4255889"/>
            <a:ext cx="3273385" cy="409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Решение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7605593" y="4896803"/>
            <a:ext cx="6220897" cy="1483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sz="1850" dirty="0"/>
              <a:t>Мобильное приложение </a:t>
            </a:r>
            <a:r>
              <a:rPr lang="ru-RU" sz="1850" b="1" dirty="0" err="1"/>
              <a:t>SmartNotes</a:t>
            </a:r>
            <a:r>
              <a:rPr lang="ru-RU" sz="1850" dirty="0"/>
              <a:t> позволяет сканировать конспекты, автоматически распознавать текст и хранить учебные материалы в структурированном электронном виде, обеспечивая быстрый доступ к информации.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11530" y="6849666"/>
            <a:ext cx="13007340" cy="741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ru-RU" dirty="0"/>
              <a:t>В условиях высокой учебной нагрузки и дефицита времени возрастает потребность в инструментах, упрощающих работу с учебными материалами и повышающих эффективность обучения.</a:t>
            </a:r>
            <a:endParaRPr lang="en-US" sz="1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2DD1AD-6EAE-A156-22F3-416045B2B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75" y="7715828"/>
            <a:ext cx="1696032" cy="457264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розовый, мультфильм, игруш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3C84AF4-0860-00E9-21E0-65AFD068C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228" y="1492177"/>
            <a:ext cx="5063796" cy="50637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68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498896" y="195810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Цели проекта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837724" y="3021092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021092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2277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Автоматизация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3642837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/>
              <a:t>Обеспечить быстрый перевод рукописных и печатных конспектов в электронный текст с помощью технологии OCR.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021092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4378" y="3021092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10" name="Text 8"/>
          <p:cNvSpPr/>
          <p:nvPr/>
        </p:nvSpPr>
        <p:spPr>
          <a:xfrm>
            <a:off x="7796093" y="3290888"/>
            <a:ext cx="40035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Интеллектуальная обработка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96093" y="3786426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/>
              <a:t>Использовать сервис распознавания текста для преобразования изображений в редактируемый текст.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061585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7244" y="5061585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14" name="Text 12"/>
          <p:cNvSpPr/>
          <p:nvPr/>
        </p:nvSpPr>
        <p:spPr>
          <a:xfrm>
            <a:off x="1198959" y="5331381"/>
            <a:ext cx="30874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Удобство пользования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98959" y="5826919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/>
              <a:t>Создать интуитивно понятный интерфейс для работы с папками, конспектами и страницами.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061585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04378" y="5061585"/>
            <a:ext cx="121920" cy="1801177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18" name="Text 16"/>
          <p:cNvSpPr/>
          <p:nvPr/>
        </p:nvSpPr>
        <p:spPr>
          <a:xfrm>
            <a:off x="7796093" y="5331381"/>
            <a:ext cx="38088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Повышение эффективности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96093" y="5826919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/>
              <a:t>Сократить время на обработку и повторение учебных материалов за счёт их структурированного хранения.</a:t>
            </a:r>
            <a:endParaRPr lang="en-US" sz="18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264216E-B812-85B4-8EA9-30AFC99E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681" y="7784008"/>
            <a:ext cx="1976977" cy="409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8896" y="11247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Задачи разработки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307550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205163"/>
            <a:ext cx="35752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Сканирование конспектов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3700701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/>
              <a:t>Сканирование конспектов с помощью камеры устройства </a:t>
            </a:r>
            <a:endParaRPr lang="en-US" sz="2000" dirty="0"/>
          </a:p>
          <a:p>
            <a:pPr>
              <a:lnSpc>
                <a:spcPts val="3000"/>
              </a:lnSpc>
            </a:pPr>
            <a:r>
              <a:rPr lang="ru-RU" sz="2000" dirty="0"/>
              <a:t>и загрузка изображений из галереи.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2307550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4743" y="3205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dirty="0"/>
              <a:t>Распознавание текста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64743" y="3700701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/>
              <a:t>Распознавание текста на изображениях с использованием сервиса </a:t>
            </a:r>
            <a:r>
              <a:rPr lang="ru-RU" sz="2000" b="1" dirty="0"/>
              <a:t>Yandex Vision OCR</a:t>
            </a:r>
            <a:r>
              <a:rPr lang="ru-RU" sz="2000" dirty="0"/>
              <a:t>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4945499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7724" y="58431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dirty="0"/>
              <a:t>Структурирование данных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37724" y="6338649"/>
            <a:ext cx="63278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2000" dirty="0"/>
              <a:t>Организация конспектов в папки и несортированные материалы.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4945499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4743" y="5843111"/>
            <a:ext cx="28270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dirty="0"/>
              <a:t>Управление данными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64743" y="6338649"/>
            <a:ext cx="63279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2000" dirty="0"/>
              <a:t>Хранение, просмотр и удаление конспектов и страниц.</a:t>
            </a:r>
            <a:endParaRPr lang="en-US" sz="18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96B19-CE25-A928-6D34-310641750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51623" y="7611039"/>
            <a:ext cx="1667108" cy="5620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6"/>
          <p:cNvSpPr/>
          <p:nvPr/>
        </p:nvSpPr>
        <p:spPr>
          <a:xfrm>
            <a:off x="8107416" y="1471055"/>
            <a:ext cx="6177331" cy="3126344"/>
          </a:xfrm>
          <a:prstGeom prst="roundRect">
            <a:avLst>
              <a:gd name="adj" fmla="val 1098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683233" y="1729819"/>
            <a:ext cx="697682" cy="686534"/>
          </a:xfrm>
          <a:prstGeom prst="roundRect">
            <a:avLst>
              <a:gd name="adj" fmla="val 12732932"/>
            </a:avLst>
          </a:prstGeom>
          <a:solidFill>
            <a:srgbClr val="018CE1"/>
          </a:solidFill>
          <a:ln/>
        </p:spPr>
      </p:sp>
      <p:sp>
        <p:nvSpPr>
          <p:cNvPr id="2" name="Text 0"/>
          <p:cNvSpPr/>
          <p:nvPr/>
        </p:nvSpPr>
        <p:spPr>
          <a:xfrm>
            <a:off x="8063732" y="1316275"/>
            <a:ext cx="28161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074219" y="594324"/>
            <a:ext cx="60709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Технологический Стек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345655" y="1471055"/>
            <a:ext cx="6177331" cy="3126344"/>
          </a:xfrm>
          <a:prstGeom prst="roundRect">
            <a:avLst>
              <a:gd name="adj" fmla="val 1098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127" y="1732063"/>
            <a:ext cx="697682" cy="686534"/>
          </a:xfrm>
          <a:prstGeom prst="roundRect">
            <a:avLst>
              <a:gd name="adj" fmla="val 12732932"/>
            </a:avLst>
          </a:prstGeom>
          <a:solidFill>
            <a:srgbClr val="2D4DF2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8546" y="1868706"/>
            <a:ext cx="327056" cy="40875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16859" y="2616714"/>
            <a:ext cx="2736238" cy="33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Платформа и язык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07127" y="3149651"/>
            <a:ext cx="5667865" cy="732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ea typeface="PT Sans" pitchFamily="34" charset="-122"/>
                <a:cs typeface="PT Sans" pitchFamily="34" charset="-120"/>
              </a:rPr>
              <a:t>Android Studio + Kotlin для разработки мобильного приложения на Android</a:t>
            </a:r>
            <a:endParaRPr lang="en-US" sz="1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86" y="1889106"/>
            <a:ext cx="313963" cy="39239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662D07-EF79-159D-4453-04EF601D0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9761" y="7532511"/>
            <a:ext cx="1981477" cy="676369"/>
          </a:xfrm>
          <a:prstGeom prst="rect">
            <a:avLst/>
          </a:prstGeom>
        </p:spPr>
      </p:pic>
      <p:sp>
        <p:nvSpPr>
          <p:cNvPr id="15" name="Shape 6">
            <a:extLst>
              <a:ext uri="{FF2B5EF4-FFF2-40B4-BE49-F238E27FC236}">
                <a16:creationId xmlns:a16="http://schemas.microsoft.com/office/drawing/2014/main" id="{7D8F3DBD-2786-01E3-53C5-A868C6480CD6}"/>
              </a:ext>
            </a:extLst>
          </p:cNvPr>
          <p:cNvSpPr/>
          <p:nvPr/>
        </p:nvSpPr>
        <p:spPr>
          <a:xfrm>
            <a:off x="4283954" y="4840087"/>
            <a:ext cx="6177333" cy="3159289"/>
          </a:xfrm>
          <a:prstGeom prst="roundRect">
            <a:avLst>
              <a:gd name="adj" fmla="val 1098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7" name="Shape 7">
            <a:extLst>
              <a:ext uri="{FF2B5EF4-FFF2-40B4-BE49-F238E27FC236}">
                <a16:creationId xmlns:a16="http://schemas.microsoft.com/office/drawing/2014/main" id="{F4CCF9CA-7B81-E72F-A445-724BBF418E91}"/>
              </a:ext>
            </a:extLst>
          </p:cNvPr>
          <p:cNvSpPr/>
          <p:nvPr/>
        </p:nvSpPr>
        <p:spPr>
          <a:xfrm>
            <a:off x="4546129" y="5102263"/>
            <a:ext cx="697682" cy="693769"/>
          </a:xfrm>
          <a:prstGeom prst="roundRect">
            <a:avLst>
              <a:gd name="adj" fmla="val 12732932"/>
            </a:avLst>
          </a:prstGeom>
          <a:solidFill>
            <a:srgbClr val="018CE1"/>
          </a:solidFill>
          <a:ln/>
        </p:spPr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0CB6A37A-CF45-8015-6E88-77235BCB601E}"/>
              </a:ext>
            </a:extLst>
          </p:cNvPr>
          <p:cNvSpPr/>
          <p:nvPr/>
        </p:nvSpPr>
        <p:spPr>
          <a:xfrm>
            <a:off x="4546129" y="6059645"/>
            <a:ext cx="2736239" cy="34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ru-RU" sz="2400" dirty="0"/>
              <a:t>Распознавание текста</a:t>
            </a:r>
            <a:endParaRPr lang="en-US" sz="2200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154ACAEB-578C-27D7-60B3-5DE14F40966A}"/>
              </a:ext>
            </a:extLst>
          </p:cNvPr>
          <p:cNvSpPr/>
          <p:nvPr/>
        </p:nvSpPr>
        <p:spPr>
          <a:xfrm>
            <a:off x="4546129" y="6555182"/>
            <a:ext cx="5667867" cy="370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b="1" dirty="0"/>
              <a:t>Yandex Vision OCR</a:t>
            </a:r>
            <a:r>
              <a:rPr lang="ru-RU" sz="1850" dirty="0"/>
              <a:t> — преобразование изображений</a:t>
            </a:r>
            <a:endParaRPr lang="en-US" sz="1850" dirty="0"/>
          </a:p>
          <a:p>
            <a:pPr>
              <a:lnSpc>
                <a:spcPts val="3000"/>
              </a:lnSpc>
            </a:pPr>
            <a:r>
              <a:rPr lang="ru-RU" sz="1850" dirty="0"/>
              <a:t> конспектов в текстовый формат.</a:t>
            </a:r>
            <a:endParaRPr lang="en-US" sz="185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739F9A81-2B85-6A86-7538-7F8317D9C3B9}"/>
              </a:ext>
            </a:extLst>
          </p:cNvPr>
          <p:cNvSpPr/>
          <p:nvPr/>
        </p:nvSpPr>
        <p:spPr>
          <a:xfrm>
            <a:off x="8695702" y="2716025"/>
            <a:ext cx="2736238" cy="336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b="1" dirty="0">
                <a:latin typeface="Nunito Semi Bold" panose="020B0604020202020204" charset="-52"/>
              </a:rPr>
              <a:t>Backend </a:t>
            </a:r>
            <a:r>
              <a:rPr lang="ru-RU" sz="2400" b="1" dirty="0">
                <a:latin typeface="Nunito Semi Bold" panose="020B0604020202020204" charset="-52"/>
              </a:rPr>
              <a:t>и хранение данных</a:t>
            </a:r>
            <a:endParaRPr lang="en-US" sz="2200" b="1" dirty="0">
              <a:latin typeface="Nunito Semi Bold" panose="020B0604020202020204" charset="-52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1A581DB3-839C-9EEF-A609-F1C0ECE90C93}"/>
              </a:ext>
            </a:extLst>
          </p:cNvPr>
          <p:cNvSpPr/>
          <p:nvPr/>
        </p:nvSpPr>
        <p:spPr>
          <a:xfrm>
            <a:off x="8585538" y="3149651"/>
            <a:ext cx="5667865" cy="732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9F5EC2-76B1-90C2-56C5-6135C4BE2748}"/>
              </a:ext>
            </a:extLst>
          </p:cNvPr>
          <p:cNvSpPr txBox="1"/>
          <p:nvPr/>
        </p:nvSpPr>
        <p:spPr>
          <a:xfrm>
            <a:off x="8660171" y="3115617"/>
            <a:ext cx="5667865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50" b="1" dirty="0" err="1"/>
              <a:t>Firebase</a:t>
            </a:r>
            <a:r>
              <a:rPr lang="ru-RU" sz="1850" dirty="0"/>
              <a:t>:</a:t>
            </a:r>
          </a:p>
          <a:p>
            <a:r>
              <a:rPr lang="ru-RU" sz="1850" dirty="0" err="1"/>
              <a:t>Authentication</a:t>
            </a:r>
            <a:r>
              <a:rPr lang="ru-RU" sz="1850" dirty="0"/>
              <a:t> — регистрация и вход пользователей</a:t>
            </a:r>
          </a:p>
          <a:p>
            <a:r>
              <a:rPr lang="ru-RU" sz="1850" dirty="0" err="1"/>
              <a:t>Firestore</a:t>
            </a:r>
            <a:r>
              <a:rPr lang="ru-RU" sz="1850" dirty="0"/>
              <a:t> — хранение данных (папки, конспекты, страницы)</a:t>
            </a:r>
          </a:p>
          <a:p>
            <a:endParaRPr lang="ru-RU" sz="1850" dirty="0"/>
          </a:p>
        </p:txBody>
      </p:sp>
      <p:pic>
        <p:nvPicPr>
          <p:cNvPr id="30" name="Image 1" descr="preencoded.png">
            <a:extLst>
              <a:ext uri="{FF2B5EF4-FFF2-40B4-BE49-F238E27FC236}">
                <a16:creationId xmlns:a16="http://schemas.microsoft.com/office/drawing/2014/main" id="{095C7B00-5137-3FF2-80A1-088C99F124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459" y="5205636"/>
            <a:ext cx="487021" cy="4870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86764" y="860584"/>
            <a:ext cx="92567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Ключевые выводы и перспективы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62889"/>
            <a:ext cx="4349829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Преимущества SmartNotes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2824520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ru-RU" sz="2000" b="1" dirty="0"/>
              <a:t>Экономия времени</a:t>
            </a:r>
            <a:r>
              <a:rPr lang="ru-RU" sz="2000" dirty="0"/>
              <a:t> — быстрая оцифровка конспектов.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67426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ru-RU" sz="2000" b="1" dirty="0"/>
              <a:t>Удобство хранения</a:t>
            </a:r>
            <a:r>
              <a:rPr lang="ru-RU" sz="2000" dirty="0"/>
              <a:t> — все материалы собраны в одном приложении.</a:t>
            </a:r>
            <a:br>
              <a:rPr lang="ru-RU" sz="2000" dirty="0"/>
            </a:b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2401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ru-RU" sz="2000" b="1" dirty="0"/>
              <a:t>Гибкость использования</a:t>
            </a:r>
            <a:r>
              <a:rPr lang="ru-RU" sz="2000" dirty="0"/>
              <a:t> — работа как в авторизованном, так и в гостевом режиме.</a:t>
            </a:r>
            <a:br>
              <a:rPr lang="ru-RU" sz="2000" dirty="0"/>
            </a:b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37376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ru-RU" sz="2000" dirty="0"/>
              <a:t>• </a:t>
            </a:r>
            <a:r>
              <a:rPr lang="en-US" sz="2000" dirty="0"/>
              <a:t>  </a:t>
            </a:r>
            <a:r>
              <a:rPr lang="ru-RU" sz="2000" b="1" dirty="0"/>
              <a:t>Безопасность данных</a:t>
            </a:r>
            <a:r>
              <a:rPr lang="ru-RU" sz="2000" dirty="0"/>
              <a:t> — возможность удаления </a:t>
            </a:r>
            <a:endParaRPr lang="en-US" sz="2000" dirty="0"/>
          </a:p>
          <a:p>
            <a:r>
              <a:rPr lang="en-US" sz="2000" dirty="0"/>
              <a:t>      </a:t>
            </a:r>
            <a:r>
              <a:rPr lang="ru-RU" sz="2000" dirty="0"/>
              <a:t>аккаунта и всех пользовательских данных.</a:t>
            </a: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192774"/>
            <a:ext cx="6185535" cy="41256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C7ADCC-30D5-3145-BC4F-565E4B0C4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660" y="7562757"/>
            <a:ext cx="2076740" cy="666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28C48E-ACD9-776B-4321-B54ECE95DC06}"/>
              </a:ext>
            </a:extLst>
          </p:cNvPr>
          <p:cNvSpPr txBox="1"/>
          <p:nvPr/>
        </p:nvSpPr>
        <p:spPr>
          <a:xfrm>
            <a:off x="1083443" y="6267479"/>
            <a:ext cx="618553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50" b="1" dirty="0"/>
              <a:t>Перспективы развития</a:t>
            </a:r>
          </a:p>
          <a:p>
            <a:r>
              <a:rPr lang="ru-RU" sz="1850" dirty="0"/>
              <a:t>В дальнейшем возможно расширение функционала приложения за счёт добавления новых инструментов анализа и обработки текста</a:t>
            </a:r>
            <a:r>
              <a:rPr lang="en-US" sz="1850" dirty="0"/>
              <a:t>, </a:t>
            </a:r>
            <a:r>
              <a:rPr lang="ru-RU" sz="1850" dirty="0"/>
              <a:t>а также работы с ним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334</Words>
  <Application>Microsoft Office PowerPoint</Application>
  <PresentationFormat>Произвольный</PresentationFormat>
  <Paragraphs>51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Nunito Semi Bold</vt:lpstr>
      <vt:lpstr>Arial</vt:lpstr>
      <vt:lpstr>PT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polin kkq</dc:creator>
  <cp:lastModifiedBy>polin kkq</cp:lastModifiedBy>
  <cp:revision>3</cp:revision>
  <dcterms:created xsi:type="dcterms:W3CDTF">2025-09-10T21:12:45Z</dcterms:created>
  <dcterms:modified xsi:type="dcterms:W3CDTF">2025-12-18T20:14:28Z</dcterms:modified>
</cp:coreProperties>
</file>